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itefon.ru/pic/201211/1600x1200/elitefon.ru-27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857232"/>
            <a:ext cx="5072098" cy="404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kern="700" dirty="0" smtClean="0">
                <a:latin typeface="Adobe Song Std L" pitchFamily="18" charset="-128"/>
                <a:ea typeface="Adobe Song Std L" pitchFamily="18" charset="-128"/>
              </a:rPr>
              <a:t>Кузьмин</a:t>
            </a:r>
          </a:p>
          <a:p>
            <a:pPr algn="ctr">
              <a:lnSpc>
                <a:spcPct val="150000"/>
              </a:lnSpc>
            </a:pPr>
            <a:r>
              <a:rPr lang="ru-RU" sz="4400" b="1" kern="700" dirty="0" smtClean="0">
                <a:latin typeface="Adobe Song Std L" pitchFamily="18" charset="-128"/>
                <a:ea typeface="Adobe Song Std L" pitchFamily="18" charset="-128"/>
              </a:rPr>
              <a:t>Матвей </a:t>
            </a:r>
          </a:p>
          <a:p>
            <a:pPr algn="ctr">
              <a:lnSpc>
                <a:spcPct val="150000"/>
              </a:lnSpc>
            </a:pPr>
            <a:r>
              <a:rPr lang="ru-RU" sz="4400" b="1" kern="700" dirty="0" smtClean="0">
                <a:latin typeface="Adobe Song Std L" pitchFamily="18" charset="-128"/>
                <a:ea typeface="Adobe Song Std L" pitchFamily="18" charset="-128"/>
              </a:rPr>
              <a:t>Кузьмич</a:t>
            </a:r>
          </a:p>
          <a:p>
            <a:pPr algn="ctr">
              <a:lnSpc>
                <a:spcPct val="150000"/>
              </a:lnSpc>
            </a:pPr>
            <a:r>
              <a:rPr lang="ru-RU" sz="4400" b="1" kern="700" dirty="0" smtClean="0">
                <a:latin typeface="Adobe Song Std L" pitchFamily="18" charset="-128"/>
                <a:ea typeface="Adobe Song Std L" pitchFamily="18" charset="-128"/>
              </a:rPr>
              <a:t>(1858-1942)</a:t>
            </a:r>
            <a:endParaRPr lang="ru-RU" sz="4400" b="1" kern="700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1028" name="Picture 4" descr="http://i28.fastpic.ru/big/2012/0127/d3/bb8b2ad5935d64911e61321c98b420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0987">
            <a:off x="650222" y="1347680"/>
            <a:ext cx="3384747" cy="462913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820000" y="5225918"/>
            <a:ext cx="47525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Выполнила Львова Яна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ченица 2 г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6632"/>
            <a:ext cx="723917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МБОУ СОШ №12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им. Маршала Советского Союза К.К. Рокоссовского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smtClean="0"/>
              <a:t>Именем Героя Советского Союза Матвея Кузьмина были названы улицы во многих городах СССР. В городе Великие Луки его именем названа школа и улица.</a:t>
            </a:r>
            <a:endParaRPr lang="ru-RU" b="1" dirty="0"/>
          </a:p>
        </p:txBody>
      </p:sp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3155755" cy="4071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35769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городе-Герое Москве на станции метро "Измайловский парк" ( в 2006 году переименована в "Партизанскую") установлен памятник Герою Кузьмину Матвею Кузьмичу .</a:t>
            </a:r>
            <a:endParaRPr lang="ru-RU" b="1" dirty="0"/>
          </a:p>
        </p:txBody>
      </p:sp>
      <p:pic>
        <p:nvPicPr>
          <p:cNvPr id="1028" name="Picture 4" descr="http://s017.radikal.ru/i403/1110/e5/e33c34c52169.jpg"/>
          <p:cNvPicPr>
            <a:picLocks noChangeAspect="1" noChangeArrowheads="1"/>
          </p:cNvPicPr>
          <p:nvPr/>
        </p:nvPicPr>
        <p:blipFill>
          <a:blip r:embed="rId4" cstate="print"/>
          <a:srcRect l="46154" t="48437" r="11538" b="3750"/>
          <a:stretch>
            <a:fillRect/>
          </a:stretch>
        </p:blipFill>
        <p:spPr bwMode="auto">
          <a:xfrm rot="5400000">
            <a:off x="5188967" y="-402676"/>
            <a:ext cx="2786082" cy="4305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3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litefon.ru/pic/201211/1600x1200/elitefon.ru-27679.jpg"/>
          <p:cNvPicPr>
            <a:picLocks noChangeAspect="1" noChangeArrowheads="1"/>
          </p:cNvPicPr>
          <p:nvPr/>
        </p:nvPicPr>
        <p:blipFill>
          <a:blip r:embed="rId2" cstate="print"/>
          <a:srcRect l="3884" t="2913" r="2913" b="38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357166"/>
            <a:ext cx="700092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Кто тобой не залюбуется,</a:t>
            </a:r>
          </a:p>
          <a:p>
            <a:r>
              <a:rPr lang="ru-RU" sz="2000" b="1" dirty="0" smtClean="0">
                <a:latin typeface="Monotype Corsiva" pitchFamily="66" charset="0"/>
              </a:rPr>
              <a:t>Город вечно молодой!</a:t>
            </a:r>
          </a:p>
          <a:p>
            <a:r>
              <a:rPr lang="ru-RU" sz="2000" b="1" dirty="0" smtClean="0">
                <a:latin typeface="Monotype Corsiva" pitchFamily="66" charset="0"/>
              </a:rPr>
              <a:t>Разлились ручьями улицы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По – над </a:t>
            </a:r>
            <a:r>
              <a:rPr lang="ru-RU" sz="2000" b="1" dirty="0" err="1" smtClean="0">
                <a:latin typeface="Monotype Corsiva" pitchFamily="66" charset="0"/>
              </a:rPr>
              <a:t>Ловатью</a:t>
            </a:r>
            <a:r>
              <a:rPr lang="ru-RU" sz="2000" b="1" dirty="0" smtClean="0">
                <a:latin typeface="Monotype Corsiva" pitchFamily="66" charset="0"/>
              </a:rPr>
              <a:t> рекой.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Над прибрежными откосами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Сохранились имена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Легендарного Матросова</a:t>
            </a:r>
          </a:p>
          <a:p>
            <a:pPr lvl="2"/>
            <a:r>
              <a:rPr lang="ru-RU" sz="2000" b="1" dirty="0" smtClean="0">
                <a:latin typeface="Monotype Corsiva" pitchFamily="66" charset="0"/>
              </a:rPr>
              <a:t>И Матвея Кузьмина.</a:t>
            </a:r>
          </a:p>
          <a:p>
            <a:pPr lvl="2"/>
            <a:endParaRPr lang="ru-RU" sz="2000" b="1" dirty="0" smtClean="0">
              <a:latin typeface="Monotype Corsiva" pitchFamily="66" charset="0"/>
            </a:endParaRPr>
          </a:p>
          <a:p>
            <a:pPr lvl="4"/>
            <a:r>
              <a:rPr lang="ru-RU" sz="2000" b="1" dirty="0" smtClean="0">
                <a:latin typeface="Monotype Corsiva" pitchFamily="66" charset="0"/>
              </a:rPr>
              <a:t>Славой подвига солдатского</a:t>
            </a:r>
          </a:p>
          <a:p>
            <a:pPr lvl="4"/>
            <a:r>
              <a:rPr lang="ru-RU" sz="2000" b="1" dirty="0" smtClean="0">
                <a:latin typeface="Monotype Corsiva" pitchFamily="66" charset="0"/>
              </a:rPr>
              <a:t>Наши улицы полны.</a:t>
            </a:r>
          </a:p>
          <a:p>
            <a:pPr lvl="4"/>
            <a:r>
              <a:rPr lang="ru-RU" sz="2000" b="1" dirty="0" smtClean="0">
                <a:latin typeface="Monotype Corsiva" pitchFamily="66" charset="0"/>
              </a:rPr>
              <a:t>Васи Зверева и </a:t>
            </a:r>
            <a:r>
              <a:rPr lang="ru-RU" sz="2000" b="1" dirty="0" err="1" smtClean="0">
                <a:latin typeface="Monotype Corsiva" pitchFamily="66" charset="0"/>
              </a:rPr>
              <a:t>Ставского</a:t>
            </a:r>
            <a:endParaRPr lang="ru-RU" sz="2000" b="1" dirty="0" smtClean="0">
              <a:latin typeface="Monotype Corsiva" pitchFamily="66" charset="0"/>
            </a:endParaRPr>
          </a:p>
          <a:p>
            <a:pPr lvl="4"/>
            <a:r>
              <a:rPr lang="ru-RU" sz="2000" b="1" dirty="0" smtClean="0">
                <a:latin typeface="Monotype Corsiva" pitchFamily="66" charset="0"/>
              </a:rPr>
              <a:t>Берегут они следы.</a:t>
            </a:r>
          </a:p>
          <a:p>
            <a:pPr lvl="4"/>
            <a:endParaRPr lang="ru-RU" sz="2000" b="1" dirty="0" smtClean="0">
              <a:latin typeface="Monotype Corsiva" pitchFamily="66" charset="0"/>
            </a:endParaRPr>
          </a:p>
          <a:p>
            <a:pPr lvl="6"/>
            <a:r>
              <a:rPr lang="ru-RU" sz="2000" b="1" dirty="0" smtClean="0">
                <a:latin typeface="Monotype Corsiva" pitchFamily="66" charset="0"/>
              </a:rPr>
              <a:t>Память сердца не остудится</a:t>
            </a:r>
          </a:p>
          <a:p>
            <a:pPr lvl="6"/>
            <a:r>
              <a:rPr lang="ru-RU" sz="2000" b="1" dirty="0" smtClean="0">
                <a:latin typeface="Monotype Corsiva" pitchFamily="66" charset="0"/>
              </a:rPr>
              <a:t>Под нелегким грузом лет.</a:t>
            </a:r>
          </a:p>
          <a:p>
            <a:pPr lvl="6"/>
            <a:r>
              <a:rPr lang="ru-RU" sz="2000" b="1" dirty="0" smtClean="0">
                <a:latin typeface="Monotype Corsiva" pitchFamily="66" charset="0"/>
              </a:rPr>
              <a:t>Дорогие наши улицы,</a:t>
            </a:r>
          </a:p>
          <a:p>
            <a:pPr lvl="6"/>
            <a:r>
              <a:rPr lang="ru-RU" sz="2000" b="1" dirty="0" smtClean="0">
                <a:latin typeface="Monotype Corsiva" pitchFamily="66" charset="0"/>
              </a:rPr>
              <a:t>Лучше улиц в мире нет!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Матвей Кузьмич – Герой Советского Союза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Родился и жил в деревне </a:t>
            </a:r>
            <a:r>
              <a:rPr lang="ru-RU" b="1" dirty="0" err="1" smtClean="0"/>
              <a:t>Куракино</a:t>
            </a:r>
            <a:r>
              <a:rPr lang="ru-RU" b="1" dirty="0" smtClean="0"/>
              <a:t> Великолукского района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5013176"/>
            <a:ext cx="7524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Долгая жизнь была у Матвея Кузьмича за плечами.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Мальчонкой пас барский скот, подростком батрачил у сельских мироедов. Когда обзавелся семьей, изрядно поколесил с топором за поясом по российским городам и весям - плотничал, чтобы прокормить восемь душ.</a:t>
            </a:r>
            <a:endParaRPr lang="ru-RU" dirty="0"/>
          </a:p>
        </p:txBody>
      </p:sp>
      <p:pic>
        <p:nvPicPr>
          <p:cNvPr id="1026" name="Picture 2" descr="http://www.pravoslavie.ru/sas/image/101779/177906.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804729"/>
            <a:ext cx="4968552" cy="302253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Фамилию, данную ему по имени отца, он получил лишь в 74-летнем возрасте, во время всеобщей паспортизации. В деревне же его звали просто Кузьмич. </a:t>
            </a:r>
            <a:endParaRPr lang="ru-RU" b="1" dirty="0" smtClean="0"/>
          </a:p>
          <a:p>
            <a:r>
              <a:rPr lang="ru-RU" b="1" dirty="0" smtClean="0"/>
              <a:t>У </a:t>
            </a:r>
            <a:r>
              <a:rPr lang="ru-RU" b="1" dirty="0"/>
              <a:t>Кузьмича было восемь </a:t>
            </a:r>
            <a:r>
              <a:rPr lang="ru-RU" b="1" dirty="0" smtClean="0"/>
              <a:t>детей. </a:t>
            </a:r>
            <a:r>
              <a:rPr lang="ru-RU" b="1" dirty="0"/>
              <a:t>Многие в его семье были долгожителями, а старшая дочь Екатерина прожила 111 лет и умерла в позапрошлом году. До сих пор жива младшая дочь Лидия, родившаяся в 1918 году. </a:t>
            </a:r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428868"/>
            <a:ext cx="4994512" cy="33267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55576" y="60932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Потомки Матвея Кузьмина на братском кладбище. 9 мая 1972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августе 1941 года Псковская область и родная деревня Кузьмина была оккупирована гитлеровцами. В его доме поселился комендант, выгнав хозяев дома в сарай. В начале февраля 1942 г части советской 3-й ударной армии заняли оборонительные позиции вблизи родных мест Кузьмина.</a:t>
            </a:r>
            <a:endParaRPr lang="ru-RU" b="1" dirty="0"/>
          </a:p>
        </p:txBody>
      </p:sp>
      <p:pic>
        <p:nvPicPr>
          <p:cNvPr id="7170" name="Picture 2" descr="http://myvl.ru/uploads/images/00/14/73/2014/02/17/d02acf.jpg"/>
          <p:cNvPicPr>
            <a:picLocks noChangeAspect="1" noChangeArrowheads="1"/>
          </p:cNvPicPr>
          <p:nvPr/>
        </p:nvPicPr>
        <p:blipFill>
          <a:blip r:embed="rId3" cstate="print"/>
          <a:srcRect t="11029" b="4411"/>
          <a:stretch>
            <a:fillRect/>
          </a:stretch>
        </p:blipFill>
        <p:spPr bwMode="auto">
          <a:xfrm>
            <a:off x="1000100" y="2214554"/>
            <a:ext cx="7072362" cy="4206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18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 февраля 1942 года командир батальона потребовал у 83-летнего Кузьмина выступить проводником и вывести часть к занятой советскими войсками деревне </a:t>
            </a:r>
            <a:r>
              <a:rPr lang="ru-RU" b="1" dirty="0" err="1" smtClean="0"/>
              <a:t>Першино</a:t>
            </a:r>
            <a:r>
              <a:rPr lang="ru-RU" b="1" dirty="0" smtClean="0"/>
              <a:t>, пообещав за это денег, муки, керосина, а также охотничье ружье. Кузьмин согласился. Однако, узнав по карте предполагаемый маршрут, он послал в </a:t>
            </a:r>
            <a:r>
              <a:rPr lang="ru-RU" b="1" dirty="0" err="1" smtClean="0"/>
              <a:t>Першино</a:t>
            </a:r>
            <a:r>
              <a:rPr lang="ru-RU" b="1" dirty="0" smtClean="0"/>
              <a:t> своего внука Васю, чтобы тот предупредил советские войска, и назначил им место для засады у деревни </a:t>
            </a:r>
            <a:r>
              <a:rPr lang="ru-RU" b="1" dirty="0" err="1" smtClean="0"/>
              <a:t>Малкино</a:t>
            </a:r>
            <a:r>
              <a:rPr lang="ru-RU" b="1" dirty="0" smtClean="0"/>
              <a:t>. </a:t>
            </a:r>
            <a:endParaRPr lang="ru-RU" b="1" dirty="0"/>
          </a:p>
        </p:txBody>
      </p:sp>
      <p:pic>
        <p:nvPicPr>
          <p:cNvPr id="6146" name="Picture 2" descr="http://www.opoccuu.com/matve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51916"/>
            <a:ext cx="7000924" cy="3929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07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14818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Сам Кузьмин долго водил немцев окольной дорогой и наконец на рассвете вывел в </a:t>
            </a:r>
            <a:r>
              <a:rPr lang="ru-RU" b="1" dirty="0" err="1" smtClean="0"/>
              <a:t>Малкино</a:t>
            </a:r>
            <a:r>
              <a:rPr lang="ru-RU" b="1" dirty="0" smtClean="0"/>
              <a:t>, где уже занял позицию 2-й батальон 31-й отдельной курсантской стрелковой бригады Калининского фронта, занимавший тогда оборону на </a:t>
            </a:r>
            <a:r>
              <a:rPr lang="ru-RU" b="1" dirty="0" err="1" smtClean="0"/>
              <a:t>Малкинских</a:t>
            </a:r>
            <a:r>
              <a:rPr lang="ru-RU" b="1" dirty="0" smtClean="0"/>
              <a:t> высотах в районе деревень </a:t>
            </a:r>
            <a:r>
              <a:rPr lang="ru-RU" b="1" dirty="0" err="1" smtClean="0"/>
              <a:t>Макаедово</a:t>
            </a:r>
            <a:r>
              <a:rPr lang="ru-RU" b="1" dirty="0" smtClean="0"/>
              <a:t>, </a:t>
            </a:r>
            <a:r>
              <a:rPr lang="ru-RU" b="1" dirty="0" err="1" smtClean="0"/>
              <a:t>Малкино</a:t>
            </a:r>
            <a:r>
              <a:rPr lang="ru-RU" b="1" dirty="0" smtClean="0"/>
              <a:t> и </a:t>
            </a:r>
            <a:r>
              <a:rPr lang="ru-RU" b="1" dirty="0" err="1" smtClean="0"/>
              <a:t>Першино</a:t>
            </a:r>
            <a:r>
              <a:rPr lang="ru-RU" b="1" dirty="0" smtClean="0"/>
              <a:t>. Немецкий батальон попал под пулемётный огонь и понёс большие потери (более 50 убитых и 20 пленными). </a:t>
            </a:r>
            <a:endParaRPr lang="ru-RU" b="1" dirty="0"/>
          </a:p>
        </p:txBody>
      </p:sp>
      <p:pic>
        <p:nvPicPr>
          <p:cNvPr id="5124" name="Picture 4" descr="Военные фотографии (14 часть) &quot; SFW - приколы, юмор, девки, дтп,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3" cstate="print"/>
          <a:srcRect t="17544"/>
          <a:stretch>
            <a:fillRect/>
          </a:stretch>
        </p:blipFill>
        <p:spPr bwMode="auto">
          <a:xfrm>
            <a:off x="1357290" y="285728"/>
            <a:ext cx="6357982" cy="393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99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571480"/>
            <a:ext cx="4143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После того, как начался обстрел, командир немецкого батальона понял, что дед Матвей завел его солдат в тупик, и расстрелял его. </a:t>
            </a:r>
          </a:p>
          <a:p>
            <a:pPr algn="ctr"/>
            <a:r>
              <a:rPr lang="ru-RU" b="1" dirty="0" smtClean="0"/>
              <a:t>Но тут же и сам был сражен советским стрелком. </a:t>
            </a:r>
            <a:endParaRPr lang="ru-RU" b="1" dirty="0"/>
          </a:p>
        </p:txBody>
      </p:sp>
      <p:pic>
        <p:nvPicPr>
          <p:cNvPr id="4098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 b="19161"/>
          <a:stretch>
            <a:fillRect/>
          </a:stretch>
        </p:blipFill>
        <p:spPr bwMode="auto">
          <a:xfrm>
            <a:off x="214282" y="1285860"/>
            <a:ext cx="4786346" cy="2769262"/>
          </a:xfrm>
          <a:prstGeom prst="rect">
            <a:avLst/>
          </a:prstGeom>
          <a:noFill/>
        </p:spPr>
      </p:pic>
      <p:pic>
        <p:nvPicPr>
          <p:cNvPr id="4100" name="Picture 4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283" y="3286124"/>
            <a:ext cx="4506187" cy="3381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75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2071678"/>
            <a:ext cx="4857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конце февраля 1942 года в газете «Правда»  сообщили о подвиге старого колхозника под Великими Луками. Рассказ о последних часах жизни Матвея Кузьмина потряс до глубины души многих. Один юноша, надевший в тот грозный год впервые красноармейскую шинель и мечтавший быть храбрым среди храбрых, записал в своем дневнике: "Я верю в бессмертие честных людей".</a:t>
            </a:r>
            <a:br>
              <a:rPr lang="ru-RU" b="1" dirty="0" smtClean="0"/>
            </a:br>
            <a:r>
              <a:rPr lang="ru-RU" b="1" dirty="0" smtClean="0"/>
              <a:t>Звали этого юношу Александр Матросов.</a:t>
            </a:r>
            <a:endParaRPr lang="ru-RU" b="1" dirty="0"/>
          </a:p>
        </p:txBody>
      </p:sp>
      <p:pic>
        <p:nvPicPr>
          <p:cNvPr id="3074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589760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06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gfons.com/upload/paper_texture387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50057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Указом Президиума Верховного Совета СССР от 8 мая 1965 года, </a:t>
            </a:r>
          </a:p>
          <a:p>
            <a:pPr algn="ctr"/>
            <a:r>
              <a:rPr lang="ru-RU" b="1" dirty="0" smtClean="0"/>
              <a:t>ко дню 20-летия Победы советского народа над фашистской Германией </a:t>
            </a:r>
          </a:p>
          <a:p>
            <a:pPr algn="ctr"/>
            <a:r>
              <a:rPr lang="ru-RU" b="1" dirty="0" smtClean="0"/>
              <a:t>за мужество и героизм, </a:t>
            </a:r>
          </a:p>
          <a:p>
            <a:pPr algn="ctr"/>
            <a:r>
              <a:rPr lang="ru-RU" b="1" dirty="0" smtClean="0"/>
              <a:t>проявленные в борьбе с немецко-фашистскими захватчиками Кузьмину Матвею Кузьмичу</a:t>
            </a:r>
          </a:p>
          <a:p>
            <a:pPr algn="ctr"/>
            <a:r>
              <a:rPr lang="ru-RU" b="1" dirty="0" smtClean="0"/>
              <a:t> посмертно присвоено звание  </a:t>
            </a:r>
          </a:p>
          <a:p>
            <a:pPr algn="ctr"/>
            <a:r>
              <a:rPr lang="ru-RU" b="1" dirty="0" smtClean="0"/>
              <a:t>Героя Советского Союза.</a:t>
            </a:r>
            <a:endParaRPr lang="ru-RU" b="1" dirty="0"/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143750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18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440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15</cp:revision>
  <dcterms:created xsi:type="dcterms:W3CDTF">2014-10-07T13:37:24Z</dcterms:created>
  <dcterms:modified xsi:type="dcterms:W3CDTF">2014-10-10T05:00:33Z</dcterms:modified>
</cp:coreProperties>
</file>